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31907-46C4-42DF-822B-6AF435E11302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D8B2-BC36-4022-9355-1D979E988E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1E8C7-D91E-4F7B-83FE-A4ABE314C0DD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FF24-3DFB-4404-8272-6A59283AB4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832-2EAE-4A67-8189-44A683B31357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4614-23E1-4F0A-81B9-B8D45F226F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FDC2-72F8-4694-A24A-19FF45E34E6C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20EF-3E8B-4871-97F2-EA32CC092E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6E4D-9324-49E1-A5E1-1B7569DCD131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6EC2-936D-41EA-B0F9-6F864C9935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8555-CCB0-4BDE-AAA6-B10EA02946B2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A144-2AB8-40D5-BD7D-AD7539084E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521BE-38CE-4D17-A474-5ACA25A2CED4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D7613-83B4-4AC4-B770-34E4BF8629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0B41-FE5B-4FA2-83E5-DDCDAB193AED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14B6-8045-4123-A08E-0701035088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BA94-4AAF-4270-9995-F0D2CD3B4338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655F-1276-4D94-8C30-B3A7554067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69EB-10EA-4B95-B929-31FCB8C2E58D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6857-5014-47AD-9748-9C8049FC07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433D-3346-4DEC-8717-7236F13E624F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6961A-8756-409A-819E-30386C6A2E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0AA0A9-A16C-47D5-9F59-C1B87D4342C9}" type="datetimeFigureOut">
              <a:rPr lang="fr-FR"/>
              <a:pPr>
                <a:defRPr/>
              </a:pPr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D194BB-06C9-4010-91C1-DCABB6BF20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Projet de loi de transformation de la fonction publique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43200" y="5802313"/>
            <a:ext cx="6400800" cy="10556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1" dirty="0" smtClean="0"/>
              <a:t>Conseil départemental de Haute- Garonne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1" dirty="0" smtClean="0"/>
              <a:t>Mardi 16 avril 2019</a:t>
            </a:r>
            <a:endParaRPr lang="fr-FR" sz="2400" b="1" dirty="0"/>
          </a:p>
        </p:txBody>
      </p:sp>
      <p:pic>
        <p:nvPicPr>
          <p:cNvPr id="2052" name="Image 3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260350"/>
            <a:ext cx="6769100" cy="1385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la protection sociale complémentaire, à la médecine du travail, aux congés</a:t>
            </a:r>
          </a:p>
        </p:txBody>
      </p:sp>
      <p:sp>
        <p:nvSpPr>
          <p:cNvPr id="4" name="Pentagone 3"/>
          <p:cNvSpPr/>
          <p:nvPr/>
        </p:nvSpPr>
        <p:spPr>
          <a:xfrm>
            <a:off x="468313" y="3429000"/>
            <a:ext cx="2159000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39750" y="3573463"/>
            <a:ext cx="1728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3°scénario</a:t>
            </a:r>
          </a:p>
        </p:txBody>
      </p:sp>
      <p:sp>
        <p:nvSpPr>
          <p:cNvPr id="6" name="Pentagone 5"/>
          <p:cNvSpPr/>
          <p:nvPr/>
        </p:nvSpPr>
        <p:spPr>
          <a:xfrm>
            <a:off x="468313" y="4941888"/>
            <a:ext cx="2159000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11188" y="5084763"/>
            <a:ext cx="1728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4° scénario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27088" y="2060575"/>
            <a:ext cx="7489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Les deux suivants changent la nature du dispositif pour le rapprocher du régime général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843213" y="3357563"/>
            <a:ext cx="6300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Proposition d’un passage à un contrôle                  a posteriori propre à la fonction publique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916238" y="4868863"/>
            <a:ext cx="6227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Il envisage la mutation du régime, en convergence avec le régime général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5903913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Le droit à avoir de bonnes conditions de travail</a:t>
            </a:r>
          </a:p>
        </p:txBody>
      </p:sp>
      <p:sp>
        <p:nvSpPr>
          <p:cNvPr id="4" name="Flèche droite rayée 3"/>
          <p:cNvSpPr/>
          <p:nvPr/>
        </p:nvSpPr>
        <p:spPr>
          <a:xfrm>
            <a:off x="611188" y="2420938"/>
            <a:ext cx="1152525" cy="5032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339975" y="1484313"/>
            <a:ext cx="5903913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qui existe aujourd’hui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124075" y="2492375"/>
            <a:ext cx="568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Temps de travail</a:t>
            </a:r>
          </a:p>
        </p:txBody>
      </p:sp>
      <p:sp>
        <p:nvSpPr>
          <p:cNvPr id="7" name="Explosion 2 6"/>
          <p:cNvSpPr/>
          <p:nvPr/>
        </p:nvSpPr>
        <p:spPr>
          <a:xfrm>
            <a:off x="2124075" y="4221163"/>
            <a:ext cx="5976938" cy="172878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635375" y="4724400"/>
            <a:ext cx="26654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chemeClr val="bg1"/>
                </a:solidFill>
                <a:latin typeface="Calibri" pitchFamily="34" charset="0"/>
              </a:rPr>
              <a:t>1607 heures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116013" y="3213100"/>
            <a:ext cx="763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Depuis la loi sur les 35 heures, votée en 2001, le temps de travail dans la fonction publique est fixé à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5903913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Le droit à avoir de bonnes conditions de travail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39975" y="1484313"/>
            <a:ext cx="5903913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7" name="Flèche droite rayée 6"/>
          <p:cNvSpPr/>
          <p:nvPr/>
        </p:nvSpPr>
        <p:spPr>
          <a:xfrm>
            <a:off x="684213" y="2636838"/>
            <a:ext cx="1223962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24075" y="2420938"/>
            <a:ext cx="7019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Fin du régime dérogatoire pour les collectivités ayant délibéré avant la promulgation de la loi de 2001</a:t>
            </a:r>
          </a:p>
        </p:txBody>
      </p:sp>
      <p:sp>
        <p:nvSpPr>
          <p:cNvPr id="9" name="Flèche courbée vers le haut 8"/>
          <p:cNvSpPr/>
          <p:nvPr/>
        </p:nvSpPr>
        <p:spPr>
          <a:xfrm rot="3651094">
            <a:off x="1047750" y="3776663"/>
            <a:ext cx="720725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95513" y="3573463"/>
            <a:ext cx="6948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Obligation de délibérer dans un délai d’un an suite aux renouvellements des instances délibératives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1979613" y="4652963"/>
            <a:ext cx="72072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1979613" y="5229225"/>
            <a:ext cx="720725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1979613" y="5876925"/>
            <a:ext cx="72072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2916238" y="4508500"/>
            <a:ext cx="6227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Avant mars 2021, pour le bloc communal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916238" y="5157788"/>
            <a:ext cx="6227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Avant mars 2022, pour les départements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916238" y="5732463"/>
            <a:ext cx="6227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Avant décembre 2022, pour les régions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5903913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Le droit à avoir de bonnes conditions de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975" y="1484313"/>
            <a:ext cx="5903913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qui existe aujourd’hui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124075" y="2492375"/>
            <a:ext cx="568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Instances paritaires locales</a:t>
            </a:r>
          </a:p>
        </p:txBody>
      </p:sp>
      <p:sp>
        <p:nvSpPr>
          <p:cNvPr id="6" name="Flèche droite rayée 5"/>
          <p:cNvSpPr/>
          <p:nvPr/>
        </p:nvSpPr>
        <p:spPr>
          <a:xfrm>
            <a:off x="611188" y="2492375"/>
            <a:ext cx="1152525" cy="5048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Flèche droite à entaille 8"/>
          <p:cNvSpPr/>
          <p:nvPr/>
        </p:nvSpPr>
        <p:spPr>
          <a:xfrm>
            <a:off x="684213" y="3429000"/>
            <a:ext cx="2519362" cy="863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900113" y="3644900"/>
            <a:ext cx="2087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 CT</a:t>
            </a:r>
          </a:p>
        </p:txBody>
      </p:sp>
      <p:sp>
        <p:nvSpPr>
          <p:cNvPr id="11" name="Flèche droite à entaille 10"/>
          <p:cNvSpPr/>
          <p:nvPr/>
        </p:nvSpPr>
        <p:spPr>
          <a:xfrm>
            <a:off x="684213" y="4508500"/>
            <a:ext cx="2519362" cy="865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827088" y="4652963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La CAP</a:t>
            </a:r>
          </a:p>
        </p:txBody>
      </p:sp>
      <p:sp>
        <p:nvSpPr>
          <p:cNvPr id="13" name="Flèche droite à entaille 12"/>
          <p:cNvSpPr/>
          <p:nvPr/>
        </p:nvSpPr>
        <p:spPr>
          <a:xfrm>
            <a:off x="755650" y="5516563"/>
            <a:ext cx="2520950" cy="865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971550" y="5732463"/>
            <a:ext cx="208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 CHSCT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419475" y="3429000"/>
            <a:ext cx="57245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Consulté pour avis pour tous ce qui concerne l’organisation du travail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419475" y="4508500"/>
            <a:ext cx="5724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Consulté pour avis pour tous les éléments liés à la carrière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419475" y="5445125"/>
            <a:ext cx="572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Permet d’avoir des moyens et des outils pour les questions relatives à la sécurité au travail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5903913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Le droit à avoir de bonnes conditions de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975" y="1484313"/>
            <a:ext cx="5903913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5" name="Organigramme : Bande perforée 4"/>
          <p:cNvSpPr/>
          <p:nvPr/>
        </p:nvSpPr>
        <p:spPr>
          <a:xfrm>
            <a:off x="0" y="2492375"/>
            <a:ext cx="2771775" cy="144145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50825" y="2997200"/>
            <a:ext cx="230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CT et CHSCT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276600" y="2708275"/>
            <a:ext cx="5867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L’article 2 de la loi supprime les CT et les CHSCT et créé une nouvelle instance.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2843213" y="4005263"/>
            <a:ext cx="79216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995738" y="3933825"/>
            <a:ext cx="5148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Le comité social territorial</a:t>
            </a:r>
          </a:p>
        </p:txBody>
      </p:sp>
      <p:sp>
        <p:nvSpPr>
          <p:cNvPr id="10" name="Organigramme : Bande perforée 9"/>
          <p:cNvSpPr/>
          <p:nvPr/>
        </p:nvSpPr>
        <p:spPr>
          <a:xfrm>
            <a:off x="0" y="4797425"/>
            <a:ext cx="2771775" cy="14398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50825" y="5300663"/>
            <a:ext cx="2305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CAP</a:t>
            </a:r>
          </a:p>
        </p:txBody>
      </p:sp>
      <p:sp>
        <p:nvSpPr>
          <p:cNvPr id="12" name="Flèche droite 11"/>
          <p:cNvSpPr/>
          <p:nvPr/>
        </p:nvSpPr>
        <p:spPr>
          <a:xfrm>
            <a:off x="2916238" y="5300663"/>
            <a:ext cx="79216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4067175" y="4868863"/>
            <a:ext cx="5076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L’article 3 maintient leur existence, mais les vide de leurs prérogatives et compétences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5903913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Le droit à avoir de bonnes conditions de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975" y="1484313"/>
            <a:ext cx="5903913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qui existe aujourd’hui</a:t>
            </a:r>
          </a:p>
        </p:txBody>
      </p:sp>
      <p:sp>
        <p:nvSpPr>
          <p:cNvPr id="5" name="Flèche droite rayée 4"/>
          <p:cNvSpPr/>
          <p:nvPr/>
        </p:nvSpPr>
        <p:spPr>
          <a:xfrm>
            <a:off x="611188" y="2492375"/>
            <a:ext cx="1152525" cy="5048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124075" y="2492375"/>
            <a:ext cx="56880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Instances paritaires départementales et nationales</a:t>
            </a:r>
          </a:p>
        </p:txBody>
      </p:sp>
      <p:sp>
        <p:nvSpPr>
          <p:cNvPr id="8" name="Flèche droite à entaille 7"/>
          <p:cNvSpPr/>
          <p:nvPr/>
        </p:nvSpPr>
        <p:spPr>
          <a:xfrm>
            <a:off x="684213" y="3284538"/>
            <a:ext cx="2519362" cy="13684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900113" y="3573463"/>
            <a:ext cx="2087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Les centres de gestion</a:t>
            </a:r>
          </a:p>
        </p:txBody>
      </p:sp>
      <p:sp>
        <p:nvSpPr>
          <p:cNvPr id="10" name="Flèche droite à entaille 9"/>
          <p:cNvSpPr/>
          <p:nvPr/>
        </p:nvSpPr>
        <p:spPr>
          <a:xfrm>
            <a:off x="611188" y="5229225"/>
            <a:ext cx="2520950" cy="863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827088" y="5445125"/>
            <a:ext cx="208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 CSFPT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348038" y="3357563"/>
            <a:ext cx="5327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Au niveau départemental, ils assurent la gestion des carrières des collectivités affiliées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419475" y="5013325"/>
            <a:ext cx="5329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Il est consulté pour avis sur tous les textes concernant la FPT. Il a un pouvoir d’auto saisine.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Image 2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339975" y="549275"/>
            <a:ext cx="5903913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Le droit à avoir de bonnes conditions de travail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39975" y="1484313"/>
            <a:ext cx="5903913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8" name="Flèche droite à entaille 7"/>
          <p:cNvSpPr/>
          <p:nvPr/>
        </p:nvSpPr>
        <p:spPr>
          <a:xfrm>
            <a:off x="684213" y="2492375"/>
            <a:ext cx="2519362" cy="13684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900113" y="2781300"/>
            <a:ext cx="2087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Les centres de gestion</a:t>
            </a:r>
          </a:p>
        </p:txBody>
      </p:sp>
      <p:sp>
        <p:nvSpPr>
          <p:cNvPr id="10" name="Flèche droite à entaille 9"/>
          <p:cNvSpPr/>
          <p:nvPr/>
        </p:nvSpPr>
        <p:spPr>
          <a:xfrm>
            <a:off x="611188" y="4724400"/>
            <a:ext cx="2520950" cy="865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827088" y="4941888"/>
            <a:ext cx="2089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 CSFPT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348038" y="2565400"/>
            <a:ext cx="53276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L’article 18 de la loi permet aux CDG qui le souhaitent de fusionner au niveau d’une même région et de créer un « centre interdépartemental unique »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348038" y="4581525"/>
            <a:ext cx="5327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L’article 1</a:t>
            </a:r>
            <a:r>
              <a:rPr lang="fr-FR" sz="2400" b="1" baseline="30000">
                <a:latin typeface="Calibri" pitchFamily="34" charset="0"/>
              </a:rPr>
              <a:t>er</a:t>
            </a:r>
            <a:r>
              <a:rPr lang="fr-FR" sz="2400" b="1">
                <a:latin typeface="Calibri" pitchFamily="34" charset="0"/>
              </a:rPr>
              <a:t> affaiblit ses compétences en permettant au Conseil commun de la fonction publique d’être consulté en lieu et place du CSFPT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1125538"/>
            <a:ext cx="6192838" cy="460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qui existe aujourd’hui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975" y="549275"/>
            <a:ext cx="6192838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 droit à la formation</a:t>
            </a:r>
          </a:p>
        </p:txBody>
      </p:sp>
      <p:sp>
        <p:nvSpPr>
          <p:cNvPr id="5" name="Organigramme : Alternative 4"/>
          <p:cNvSpPr/>
          <p:nvPr/>
        </p:nvSpPr>
        <p:spPr>
          <a:xfrm>
            <a:off x="0" y="2276475"/>
            <a:ext cx="2520950" cy="6477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87338" y="2349500"/>
            <a:ext cx="2089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Le CNFPT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7088" y="3213100"/>
            <a:ext cx="7993062" cy="2308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Le CNFPT est LE centre de formation statutaire des agents territoriaux, fonctionnaires et contractuels.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Financement par une cotisation de 0,9% de la masse salariale.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Il est géré de façon paritaire au niveau national (CA et CNO) et déconcentré au niveau régional (CRO)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6192838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 droit à la formation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975" y="1125538"/>
            <a:ext cx="6192838" cy="460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5" name="Flèche droite rayée 4"/>
          <p:cNvSpPr/>
          <p:nvPr/>
        </p:nvSpPr>
        <p:spPr>
          <a:xfrm>
            <a:off x="755650" y="2708275"/>
            <a:ext cx="936625" cy="4333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051050" y="1916113"/>
            <a:ext cx="6769100" cy="23098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Le compte personnel de formation contre le droit à la formation.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L’article 20 garantit la portabilité des droits acquis au titre du CPF.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Possibilité de monétiser les droits acquis, en cas de départ dans le privé.</a:t>
            </a:r>
          </a:p>
        </p:txBody>
      </p:sp>
      <p:sp>
        <p:nvSpPr>
          <p:cNvPr id="7" name="Flèche droite rayée 6"/>
          <p:cNvSpPr/>
          <p:nvPr/>
        </p:nvSpPr>
        <p:spPr>
          <a:xfrm>
            <a:off x="684213" y="5805488"/>
            <a:ext cx="935037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79613" y="5373688"/>
            <a:ext cx="6769100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L’article 20 prévoit également « le rapprochement et la modification du financement des établissements et des services de formation des agents publics</a:t>
            </a:r>
          </a:p>
        </p:txBody>
      </p:sp>
      <p:sp>
        <p:nvSpPr>
          <p:cNvPr id="9" name="Explosion 2 8"/>
          <p:cNvSpPr/>
          <p:nvPr/>
        </p:nvSpPr>
        <p:spPr>
          <a:xfrm>
            <a:off x="179512" y="4293096"/>
            <a:ext cx="9144000" cy="1008112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59000" y="4508500"/>
            <a:ext cx="5761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chemeClr val="bg1"/>
                </a:solidFill>
                <a:latin typeface="Calibri" pitchFamily="34" charset="0"/>
              </a:rPr>
              <a:t>Volonté de suppression du </a:t>
            </a:r>
            <a:r>
              <a:rPr lang="fr-FR" sz="2800" b="1">
                <a:solidFill>
                  <a:schemeClr val="bg1"/>
                </a:solidFill>
                <a:latin typeface="Calibri" pitchFamily="34" charset="0"/>
              </a:rPr>
              <a:t>CNFPT</a:t>
            </a:r>
            <a:endParaRPr lang="fr-FR" sz="24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6192838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Droit à l’égalité Femme-Homme</a:t>
            </a:r>
          </a:p>
        </p:txBody>
      </p:sp>
      <p:sp>
        <p:nvSpPr>
          <p:cNvPr id="4" name="Explosion 1 3"/>
          <p:cNvSpPr/>
          <p:nvPr/>
        </p:nvSpPr>
        <p:spPr>
          <a:xfrm rot="20502283">
            <a:off x="250825" y="1916113"/>
            <a:ext cx="2952750" cy="144145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 rot="-1097717">
            <a:off x="900113" y="2349500"/>
            <a:ext cx="172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rgbClr val="0070C0"/>
                </a:solidFill>
                <a:latin typeface="Calibri" pitchFamily="34" charset="0"/>
              </a:rPr>
              <a:t>Aujourd’hui</a:t>
            </a:r>
          </a:p>
        </p:txBody>
      </p:sp>
      <p:sp>
        <p:nvSpPr>
          <p:cNvPr id="6" name="Étoile à 10 branches 5"/>
          <p:cNvSpPr/>
          <p:nvPr/>
        </p:nvSpPr>
        <p:spPr>
          <a:xfrm>
            <a:off x="3203575" y="1628775"/>
            <a:ext cx="1873250" cy="1655763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492500" y="1916113"/>
            <a:ext cx="13668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62% de femmes dans la FPT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5435600" y="2276475"/>
            <a:ext cx="1008063" cy="28892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Étoile à 8 branches 8"/>
          <p:cNvSpPr/>
          <p:nvPr/>
        </p:nvSpPr>
        <p:spPr>
          <a:xfrm>
            <a:off x="6804025" y="1628775"/>
            <a:ext cx="1800225" cy="172878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148263" y="1844675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latin typeface="Calibri" pitchFamily="34" charset="0"/>
              </a:rPr>
              <a:t>Ecart salarial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7164388" y="2133600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Calibri" pitchFamily="34" charset="0"/>
              </a:rPr>
              <a:t>-19 %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71550" y="3573463"/>
            <a:ext cx="7561263" cy="9540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</a:rPr>
              <a:t>Protocole d’accord signé par la </a:t>
            </a:r>
            <a:r>
              <a:rPr lang="fr-FR" sz="2800" b="1" dirty="0">
                <a:solidFill>
                  <a:srgbClr val="FF0000"/>
                </a:solidFill>
              </a:rPr>
              <a:t>CGT</a:t>
            </a:r>
            <a:r>
              <a:rPr lang="fr-FR" sz="2800" b="1" dirty="0">
                <a:solidFill>
                  <a:srgbClr val="0070C0"/>
                </a:solidFill>
              </a:rPr>
              <a:t> en 2013, mais on constate que peu de collectivités l’ont décliné !</a:t>
            </a:r>
          </a:p>
        </p:txBody>
      </p:sp>
      <p:sp>
        <p:nvSpPr>
          <p:cNvPr id="13" name="Flèche courbée vers la droite 12"/>
          <p:cNvSpPr/>
          <p:nvPr/>
        </p:nvSpPr>
        <p:spPr>
          <a:xfrm rot="304682">
            <a:off x="323850" y="4267200"/>
            <a:ext cx="503238" cy="719138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71550" y="4868863"/>
            <a:ext cx="7561263" cy="1385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</a:rPr>
              <a:t>Un nouveau protocole d’accord proposé en septembre 2018, la </a:t>
            </a:r>
            <a:r>
              <a:rPr lang="fr-FR" sz="2800" b="1" dirty="0">
                <a:solidFill>
                  <a:srgbClr val="FF0000"/>
                </a:solidFill>
              </a:rPr>
              <a:t>CGT </a:t>
            </a:r>
            <a:r>
              <a:rPr lang="fr-FR" sz="2800" b="1" dirty="0">
                <a:solidFill>
                  <a:srgbClr val="0070C0"/>
                </a:solidFill>
              </a:rPr>
              <a:t>ne l’a pas signé car bien en dessous des exigences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3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051050" y="476250"/>
            <a:ext cx="6408738" cy="1077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grands principes  fondateurs de la fonction publique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547813" y="2492375"/>
            <a:ext cx="583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fr-FR" sz="2800">
                <a:latin typeface="Calibri" pitchFamily="34" charset="0"/>
              </a:rPr>
              <a:t>Le principe d’égalité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813" y="3716338"/>
            <a:ext cx="5976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2. Le principe de responsabilité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476375" y="5229225"/>
            <a:ext cx="648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3. Le principe d’indépendance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6192838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Droit à l’égalité Femme-Homme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975" y="1125538"/>
            <a:ext cx="6192838" cy="460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prévoit le projet de loi !</a:t>
            </a:r>
          </a:p>
        </p:txBody>
      </p:sp>
      <p:sp>
        <p:nvSpPr>
          <p:cNvPr id="5" name="Organigramme : Bande perforée 4"/>
          <p:cNvSpPr/>
          <p:nvPr/>
        </p:nvSpPr>
        <p:spPr>
          <a:xfrm rot="21164456">
            <a:off x="55563" y="2482850"/>
            <a:ext cx="3324225" cy="1079500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 rot="-600817">
            <a:off x="190500" y="2616200"/>
            <a:ext cx="3217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Favoriser l’articulation entre travail et vie privée</a:t>
            </a:r>
          </a:p>
        </p:txBody>
      </p:sp>
      <p:sp>
        <p:nvSpPr>
          <p:cNvPr id="9" name="Organigramme : Bande perforée 8"/>
          <p:cNvSpPr/>
          <p:nvPr/>
        </p:nvSpPr>
        <p:spPr>
          <a:xfrm rot="21164456">
            <a:off x="3186113" y="5362575"/>
            <a:ext cx="3325812" cy="10810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Organigramme : Bande perforée 9"/>
          <p:cNvSpPr/>
          <p:nvPr/>
        </p:nvSpPr>
        <p:spPr>
          <a:xfrm rot="21164456">
            <a:off x="5549900" y="3775075"/>
            <a:ext cx="3387725" cy="1079500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Organigramme : Bande perforée 10"/>
          <p:cNvSpPr/>
          <p:nvPr/>
        </p:nvSpPr>
        <p:spPr>
          <a:xfrm rot="21164456">
            <a:off x="55563" y="4643438"/>
            <a:ext cx="3324225" cy="1079500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Organigramme : Bande perforée 11"/>
          <p:cNvSpPr/>
          <p:nvPr/>
        </p:nvSpPr>
        <p:spPr>
          <a:xfrm rot="21164456">
            <a:off x="5764213" y="1906588"/>
            <a:ext cx="3324225" cy="1079500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 rot="-698062">
            <a:off x="5892800" y="2112963"/>
            <a:ext cx="302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Dispositif de signalement des violences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 rot="-689287">
            <a:off x="188913" y="4957763"/>
            <a:ext cx="309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Divers plans d’actions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 rot="-554384">
            <a:off x="5543550" y="3998913"/>
            <a:ext cx="3567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Rapport sur l’accès des femmes aux emplois supérieurs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 rot="-639233">
            <a:off x="3354388" y="5494338"/>
            <a:ext cx="31686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Représentation équilibrée dans les jurys de concours</a:t>
            </a:r>
          </a:p>
        </p:txBody>
      </p:sp>
      <p:sp>
        <p:nvSpPr>
          <p:cNvPr id="17" name="Explosion 2 16"/>
          <p:cNvSpPr/>
          <p:nvPr/>
        </p:nvSpPr>
        <p:spPr>
          <a:xfrm>
            <a:off x="2987675" y="2636838"/>
            <a:ext cx="3168650" cy="208756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 rot="-588097">
            <a:off x="3609975" y="3302000"/>
            <a:ext cx="19446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Renforcement des inégalités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339975" y="549275"/>
            <a:ext cx="6192838" cy="1076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autres dispositifs visant à casser la fonction publique !</a:t>
            </a:r>
          </a:p>
        </p:txBody>
      </p:sp>
      <p:sp>
        <p:nvSpPr>
          <p:cNvPr id="4" name="Parchemin horizontal 3"/>
          <p:cNvSpPr/>
          <p:nvPr/>
        </p:nvSpPr>
        <p:spPr>
          <a:xfrm>
            <a:off x="539750" y="1989138"/>
            <a:ext cx="2879725" cy="1368425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Parchemin horizontal 4"/>
          <p:cNvSpPr/>
          <p:nvPr/>
        </p:nvSpPr>
        <p:spPr>
          <a:xfrm>
            <a:off x="2268538" y="5229225"/>
            <a:ext cx="4751387" cy="1368425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Parchemin horizontal 5"/>
          <p:cNvSpPr/>
          <p:nvPr/>
        </p:nvSpPr>
        <p:spPr>
          <a:xfrm>
            <a:off x="611188" y="3716338"/>
            <a:ext cx="2881312" cy="1368425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Parchemin horizontal 6"/>
          <p:cNvSpPr/>
          <p:nvPr/>
        </p:nvSpPr>
        <p:spPr>
          <a:xfrm>
            <a:off x="5867400" y="3716338"/>
            <a:ext cx="2881313" cy="1512887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Parchemin horizontal 7"/>
          <p:cNvSpPr/>
          <p:nvPr/>
        </p:nvSpPr>
        <p:spPr>
          <a:xfrm>
            <a:off x="5795963" y="1916113"/>
            <a:ext cx="2879725" cy="1368425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quatre flèches 8"/>
          <p:cNvSpPr/>
          <p:nvPr/>
        </p:nvSpPr>
        <p:spPr>
          <a:xfrm>
            <a:off x="3851275" y="2997200"/>
            <a:ext cx="1512888" cy="1368425"/>
          </a:xfrm>
          <a:prstGeom prst="quad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827088" y="2276475"/>
            <a:ext cx="24495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70C0"/>
                </a:solidFill>
                <a:latin typeface="Calibri" pitchFamily="34" charset="0"/>
              </a:rPr>
              <a:t>Indemnité de départ volontaire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156325" y="2205038"/>
            <a:ext cx="23034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70C0"/>
                </a:solidFill>
                <a:latin typeface="Calibri" pitchFamily="34" charset="0"/>
              </a:rPr>
              <a:t>Détachement obligatoire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900113" y="3789363"/>
            <a:ext cx="2376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70C0"/>
                </a:solidFill>
                <a:latin typeface="Calibri" pitchFamily="34" charset="0"/>
              </a:rPr>
              <a:t>Autorisation de légiférer par ordonnances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227763" y="3860800"/>
            <a:ext cx="2447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rgbClr val="0070C0"/>
                </a:solidFill>
                <a:latin typeface="Calibri" pitchFamily="34" charset="0"/>
              </a:rPr>
              <a:t>Suppression de 120 000 postes de fonctionnaires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2484438" y="5516563"/>
            <a:ext cx="46085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rgbClr val="0070C0"/>
                </a:solidFill>
                <a:latin typeface="Calibri" pitchFamily="34" charset="0"/>
              </a:rPr>
              <a:t>Un calendrier contraint pour imposer un recul social d’ampleur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95513" y="404813"/>
            <a:ext cx="6480175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Plan de l’intervention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539750" y="1628775"/>
            <a:ext cx="813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1. Droit à accéder à la fonction publique et droit à une carrière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11188" y="2420938"/>
            <a:ext cx="82819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2. Droit à la protection sociale complémentaire, à la médecine du travail, aux congés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39750" y="3357563"/>
            <a:ext cx="835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3. Droit à avoir de bonnes conditions de travail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11188" y="4076700"/>
            <a:ext cx="835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4. Droit à la formation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39750" y="4941888"/>
            <a:ext cx="82089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5. Droit à l’égalité  Femme - Homme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39750" y="5589588"/>
            <a:ext cx="82089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6. Les autres dispositions du projet de loi pour casser davantage la fonction publique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404813"/>
            <a:ext cx="6769100" cy="954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accéder à la fonction publique et   le droit à carrière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24075" y="1341438"/>
            <a:ext cx="6769100" cy="460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qui existe aujourd’hui</a:t>
            </a:r>
          </a:p>
        </p:txBody>
      </p:sp>
      <p:sp>
        <p:nvSpPr>
          <p:cNvPr id="5" name="Organigramme : Bande perforée 4"/>
          <p:cNvSpPr/>
          <p:nvPr/>
        </p:nvSpPr>
        <p:spPr>
          <a:xfrm>
            <a:off x="468313" y="2997200"/>
            <a:ext cx="2159000" cy="6477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Organigramme : Bande perforée 5"/>
          <p:cNvSpPr/>
          <p:nvPr/>
        </p:nvSpPr>
        <p:spPr>
          <a:xfrm>
            <a:off x="468313" y="5229225"/>
            <a:ext cx="2159000" cy="6477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84213" y="3141663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Recrutement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27088" y="5373688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Carrière</a:t>
            </a:r>
          </a:p>
        </p:txBody>
      </p:sp>
      <p:sp>
        <p:nvSpPr>
          <p:cNvPr id="9" name="Flèche droite rayée 8"/>
          <p:cNvSpPr/>
          <p:nvPr/>
        </p:nvSpPr>
        <p:spPr>
          <a:xfrm>
            <a:off x="3059113" y="2636838"/>
            <a:ext cx="649287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Flèche droite rayée 9"/>
          <p:cNvSpPr/>
          <p:nvPr/>
        </p:nvSpPr>
        <p:spPr>
          <a:xfrm>
            <a:off x="3059113" y="3141663"/>
            <a:ext cx="649287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Flèche droite rayée 10"/>
          <p:cNvSpPr/>
          <p:nvPr/>
        </p:nvSpPr>
        <p:spPr>
          <a:xfrm>
            <a:off x="3059113" y="3716338"/>
            <a:ext cx="649287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995738" y="2565400"/>
            <a:ext cx="2447925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Le concours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067175" y="3141663"/>
            <a:ext cx="360045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L’accès direct en catégorie 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95738" y="3716338"/>
            <a:ext cx="36004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Le recrutement par contrat</a:t>
            </a:r>
          </a:p>
        </p:txBody>
      </p:sp>
      <p:sp>
        <p:nvSpPr>
          <p:cNvPr id="15" name="Flèche droite rayée 14"/>
          <p:cNvSpPr/>
          <p:nvPr/>
        </p:nvSpPr>
        <p:spPr>
          <a:xfrm>
            <a:off x="3132138" y="4797425"/>
            <a:ext cx="647700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Flèche droite rayée 15"/>
          <p:cNvSpPr/>
          <p:nvPr/>
        </p:nvSpPr>
        <p:spPr>
          <a:xfrm>
            <a:off x="3132138" y="5732463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Flèche droite rayée 16"/>
          <p:cNvSpPr/>
          <p:nvPr/>
        </p:nvSpPr>
        <p:spPr>
          <a:xfrm>
            <a:off x="3132138" y="6237288"/>
            <a:ext cx="647700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Flèche droite rayée 17"/>
          <p:cNvSpPr/>
          <p:nvPr/>
        </p:nvSpPr>
        <p:spPr>
          <a:xfrm>
            <a:off x="3132138" y="4292600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995738" y="4292600"/>
            <a:ext cx="360045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Le point d’indice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995738" y="5229225"/>
            <a:ext cx="360045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L’avancement de grade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995738" y="5732463"/>
            <a:ext cx="36004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La promotion interne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995738" y="6237288"/>
            <a:ext cx="36004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Mesures PPCR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995738" y="4797425"/>
            <a:ext cx="360045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L’avancement d’échelon</a:t>
            </a:r>
          </a:p>
        </p:txBody>
      </p:sp>
      <p:sp>
        <p:nvSpPr>
          <p:cNvPr id="24" name="Flèche droite rayée 23"/>
          <p:cNvSpPr/>
          <p:nvPr/>
        </p:nvSpPr>
        <p:spPr>
          <a:xfrm>
            <a:off x="3132138" y="5229225"/>
            <a:ext cx="647700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Accolade ouvrante 24"/>
          <p:cNvSpPr/>
          <p:nvPr/>
        </p:nvSpPr>
        <p:spPr>
          <a:xfrm>
            <a:off x="2771775" y="2565400"/>
            <a:ext cx="287338" cy="1511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/>
          </a:p>
        </p:txBody>
      </p:sp>
      <p:sp>
        <p:nvSpPr>
          <p:cNvPr id="26" name="Accolade ouvrante 25"/>
          <p:cNvSpPr/>
          <p:nvPr/>
        </p:nvSpPr>
        <p:spPr>
          <a:xfrm>
            <a:off x="2771775" y="4365625"/>
            <a:ext cx="287338" cy="22320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260350"/>
            <a:ext cx="6769100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accéder à la fonction publique et   le droit à carrière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24075" y="1196975"/>
            <a:ext cx="6769100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5" name="Organigramme : Bande perforée 4"/>
          <p:cNvSpPr/>
          <p:nvPr/>
        </p:nvSpPr>
        <p:spPr>
          <a:xfrm>
            <a:off x="0" y="3933825"/>
            <a:ext cx="2160588" cy="6477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3850" y="4076700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Recrutement</a:t>
            </a:r>
          </a:p>
        </p:txBody>
      </p:sp>
      <p:sp>
        <p:nvSpPr>
          <p:cNvPr id="7" name="Flèche droite rayée 6"/>
          <p:cNvSpPr/>
          <p:nvPr/>
        </p:nvSpPr>
        <p:spPr>
          <a:xfrm>
            <a:off x="2411413" y="2349500"/>
            <a:ext cx="647700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Flèche droite rayée 7"/>
          <p:cNvSpPr/>
          <p:nvPr/>
        </p:nvSpPr>
        <p:spPr>
          <a:xfrm>
            <a:off x="2411413" y="3068638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Flèche droite rayée 8"/>
          <p:cNvSpPr/>
          <p:nvPr/>
        </p:nvSpPr>
        <p:spPr>
          <a:xfrm>
            <a:off x="2339975" y="4005263"/>
            <a:ext cx="647700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Flèche droite rayée 9"/>
          <p:cNvSpPr/>
          <p:nvPr/>
        </p:nvSpPr>
        <p:spPr>
          <a:xfrm>
            <a:off x="2339975" y="4797425"/>
            <a:ext cx="647700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Flèche droite rayée 10"/>
          <p:cNvSpPr/>
          <p:nvPr/>
        </p:nvSpPr>
        <p:spPr>
          <a:xfrm>
            <a:off x="2268538" y="5732463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311525" y="2205038"/>
            <a:ext cx="5832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Création d’un CDD de projet ou d’opération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348038" y="2781300"/>
            <a:ext cx="5616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Développement du recours au contrat sur emploi permanent à temps non complet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3348038" y="3716338"/>
            <a:ext cx="5616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Fin du statut dans les communes de moins de 1 000 habitants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348038" y="4581525"/>
            <a:ext cx="5616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Recrutement de directeurs généraux issus du privé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348038" y="5516563"/>
            <a:ext cx="5616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Mise en place d’une procédure de rupture conventionnelle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260350"/>
            <a:ext cx="6769100" cy="954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accéder à la fonction publique et   le droit à carrière</a:t>
            </a:r>
          </a:p>
        </p:txBody>
      </p:sp>
      <p:sp>
        <p:nvSpPr>
          <p:cNvPr id="4" name="Organigramme : Bande perforée 3"/>
          <p:cNvSpPr/>
          <p:nvPr/>
        </p:nvSpPr>
        <p:spPr>
          <a:xfrm>
            <a:off x="0" y="3500438"/>
            <a:ext cx="2160588" cy="64928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60363" y="3644900"/>
            <a:ext cx="1655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Carrière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24075" y="1196975"/>
            <a:ext cx="6769100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7" name="Flèche droite rayée 6"/>
          <p:cNvSpPr/>
          <p:nvPr/>
        </p:nvSpPr>
        <p:spPr>
          <a:xfrm>
            <a:off x="2411413" y="2420938"/>
            <a:ext cx="647700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311525" y="2276475"/>
            <a:ext cx="5832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Généralisation de l’entretien professionnel</a:t>
            </a:r>
          </a:p>
        </p:txBody>
      </p:sp>
      <p:sp>
        <p:nvSpPr>
          <p:cNvPr id="9" name="Flèche droite rayée 8"/>
          <p:cNvSpPr/>
          <p:nvPr/>
        </p:nvSpPr>
        <p:spPr>
          <a:xfrm>
            <a:off x="2484438" y="3141663"/>
            <a:ext cx="647700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311525" y="2997200"/>
            <a:ext cx="5832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Rémunération au mérite</a:t>
            </a:r>
          </a:p>
        </p:txBody>
      </p:sp>
      <p:sp>
        <p:nvSpPr>
          <p:cNvPr id="11" name="Flèche droite rayée 10"/>
          <p:cNvSpPr/>
          <p:nvPr/>
        </p:nvSpPr>
        <p:spPr>
          <a:xfrm>
            <a:off x="2411413" y="4005263"/>
            <a:ext cx="647700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311525" y="3716338"/>
            <a:ext cx="5832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Mise en place obligatoire de lignes directrices de gestion</a:t>
            </a:r>
          </a:p>
        </p:txBody>
      </p:sp>
      <p:sp>
        <p:nvSpPr>
          <p:cNvPr id="13" name="Flèche droite rayée 12"/>
          <p:cNvSpPr/>
          <p:nvPr/>
        </p:nvSpPr>
        <p:spPr>
          <a:xfrm>
            <a:off x="2411413" y="5084763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3311525" y="4797425"/>
            <a:ext cx="5832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Suppression de la parité numérique en Conseil de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260350"/>
            <a:ext cx="6769100" cy="1385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la protection sociale complémentaire, à la médecine du travail, aux congés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24075" y="1628775"/>
            <a:ext cx="6769100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qui a été obtenu</a:t>
            </a:r>
          </a:p>
        </p:txBody>
      </p:sp>
      <p:sp>
        <p:nvSpPr>
          <p:cNvPr id="5" name="Flèche droite rayée 4"/>
          <p:cNvSpPr/>
          <p:nvPr/>
        </p:nvSpPr>
        <p:spPr>
          <a:xfrm>
            <a:off x="900113" y="2997200"/>
            <a:ext cx="647700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124075" y="2708275"/>
            <a:ext cx="5832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Participation (facultative) de l’employeur aux frais de mutuelle et/ou de prévoyance</a:t>
            </a:r>
          </a:p>
        </p:txBody>
      </p:sp>
      <p:sp>
        <p:nvSpPr>
          <p:cNvPr id="7" name="Flèche droite rayée 6"/>
          <p:cNvSpPr/>
          <p:nvPr/>
        </p:nvSpPr>
        <p:spPr>
          <a:xfrm>
            <a:off x="900113" y="3860800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3" y="3644900"/>
            <a:ext cx="5832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Création de la médecine préventive et de santé</a:t>
            </a:r>
          </a:p>
        </p:txBody>
      </p:sp>
      <p:sp>
        <p:nvSpPr>
          <p:cNvPr id="9" name="Flèche droite rayée 8"/>
          <p:cNvSpPr/>
          <p:nvPr/>
        </p:nvSpPr>
        <p:spPr>
          <a:xfrm>
            <a:off x="900113" y="4868863"/>
            <a:ext cx="647700" cy="2889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268538" y="4581525"/>
            <a:ext cx="5832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Reconnaissance des maladies professionnelles</a:t>
            </a:r>
          </a:p>
        </p:txBody>
      </p:sp>
      <p:sp>
        <p:nvSpPr>
          <p:cNvPr id="11" name="Flèche droite rayée 10"/>
          <p:cNvSpPr/>
          <p:nvPr/>
        </p:nvSpPr>
        <p:spPr>
          <a:xfrm>
            <a:off x="900113" y="5805488"/>
            <a:ext cx="647700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411413" y="5589588"/>
            <a:ext cx="5832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Reconnaissance des accidents imputables au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260350"/>
            <a:ext cx="6769100" cy="1385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la protection sociale complémentaire, à la médecine du travail, aux congés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24075" y="1628775"/>
            <a:ext cx="6769100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Ce que le projet de loi changerait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2349500"/>
            <a:ext cx="9144000" cy="830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L’article 16 de la loi, autorise le gouvernement à légiférer par ordonnance, dans un délai compris entre 9 et 12 mois pour réformer </a:t>
            </a:r>
            <a:r>
              <a:rPr lang="fr-FR" sz="2400" dirty="0"/>
              <a:t>: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331913" y="3357563"/>
            <a:ext cx="6119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>
                <a:latin typeface="Calibri" pitchFamily="34" charset="0"/>
              </a:rPr>
              <a:t> </a:t>
            </a:r>
            <a:r>
              <a:rPr lang="fr-FR" sz="2400" b="1">
                <a:latin typeface="Calibri" pitchFamily="34" charset="0"/>
              </a:rPr>
              <a:t>La participation des employeurs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331913" y="3933825"/>
            <a:ext cx="7812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>
                <a:latin typeface="Calibri" pitchFamily="34" charset="0"/>
              </a:rPr>
              <a:t> </a:t>
            </a:r>
            <a:r>
              <a:rPr lang="fr-FR" sz="2400" b="1">
                <a:latin typeface="Calibri" pitchFamily="34" charset="0"/>
              </a:rPr>
              <a:t>Les instances médicales et la médecine préventive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331913" y="4508500"/>
            <a:ext cx="7632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>
                <a:latin typeface="Calibri" pitchFamily="34" charset="0"/>
              </a:rPr>
              <a:t> </a:t>
            </a:r>
            <a:r>
              <a:rPr lang="fr-FR" sz="2400" b="1">
                <a:latin typeface="Calibri" pitchFamily="34" charset="0"/>
              </a:rPr>
              <a:t>Les congés pour maladie et les règles de temps partiel thérapeutique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331913" y="5445125"/>
            <a:ext cx="61198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>
                <a:latin typeface="Calibri" pitchFamily="34" charset="0"/>
              </a:rPr>
              <a:t> Les congés pour maternité, adoption ou accueil d’un enfant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1" descr="Logo congrè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3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124075" y="260350"/>
            <a:ext cx="6769100" cy="1385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droit à la protection sociale complémentaire, à la médecine du travail, aux congés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850" y="1916113"/>
            <a:ext cx="2735263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4 scénarii possibles :</a:t>
            </a:r>
          </a:p>
        </p:txBody>
      </p:sp>
      <p:sp>
        <p:nvSpPr>
          <p:cNvPr id="5" name="Pentagone 4"/>
          <p:cNvSpPr/>
          <p:nvPr/>
        </p:nvSpPr>
        <p:spPr>
          <a:xfrm>
            <a:off x="1187450" y="3789363"/>
            <a:ext cx="2160588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331913" y="3933825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fr-FR" sz="2000" b="1" baseline="30000">
                <a:solidFill>
                  <a:schemeClr val="bg1"/>
                </a:solidFill>
                <a:latin typeface="Calibri" pitchFamily="34" charset="0"/>
              </a:rPr>
              <a:t>er</a:t>
            </a:r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 scénario</a:t>
            </a:r>
          </a:p>
        </p:txBody>
      </p:sp>
      <p:sp>
        <p:nvSpPr>
          <p:cNvPr id="7" name="Pentagone 6"/>
          <p:cNvSpPr/>
          <p:nvPr/>
        </p:nvSpPr>
        <p:spPr>
          <a:xfrm>
            <a:off x="1187450" y="5229225"/>
            <a:ext cx="2160588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331913" y="5300663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2°scénario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419475" y="3716338"/>
            <a:ext cx="5724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Allègement significatif des cas de saisine et des procédures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900113" y="2636838"/>
            <a:ext cx="7848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Les 2 premiers scénarii conservent la philosophie actuelle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419475" y="4941888"/>
            <a:ext cx="572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Recentrer des instances sur une approche purement médicale par la création d’une commission médicale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12990</TotalTime>
  <Words>1143</Words>
  <Application>Microsoft Office PowerPoint</Application>
  <PresentationFormat>Affichage à l'écran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Projet de loi de transformation de la fonction publique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loi de transformation de la fonction publique</dc:title>
  <dc:creator>yvan vialettes</dc:creator>
  <cp:lastModifiedBy>c301024</cp:lastModifiedBy>
  <cp:revision>15</cp:revision>
  <dcterms:created xsi:type="dcterms:W3CDTF">2019-04-04T11:45:57Z</dcterms:created>
  <dcterms:modified xsi:type="dcterms:W3CDTF">2019-05-21T11:43:30Z</dcterms:modified>
</cp:coreProperties>
</file>